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Gill Sans"/>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1DD8AA-E8A6-43FE-B2A8-C8095969870A}">
  <a:tblStyle styleId="{411DD8AA-E8A6-43FE-B2A8-C8095969870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GillSans-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1" name="Google Shape;1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379" name="Google Shape;379;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9d9e232c46_2_1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92" name="Google Shape;492;g9d9e232c46_2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03" name="Google Shape;50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6e7c33213_1_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a6e7c3321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6e7c3321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6e7c33213_1_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6e7c3321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6e7c33213_1_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0c76ce118_1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80c76ce1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92" name="Google Shape;92;p1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99" name="Google Shape;99;p15"/>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105" name="Google Shape;105;p16"/>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112" name="Google Shape;112;p17"/>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115" name="Google Shape;115;p17"/>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124" name="Google Shape;124;p18"/>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132" name="Google Shape;132;p19"/>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139" name="Google Shape;139;p20"/>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145" name="Google Shape;145;p21"/>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4"/>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9" name="Google Shape;159;p24"/>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0" name="Google Shape;160;p24"/>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161" name="Google Shape;161;p24"/>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24"/>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5" name="Google Shape;165;p25"/>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66" name="Google Shape;166;p25"/>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44.png"/><Relationship Id="rId9" Type="http://schemas.openxmlformats.org/officeDocument/2006/relationships/image" Target="../media/image46.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1.xml.rels><?xml version="1.0" encoding="UTF-8" standalone="yes"?><Relationships xmlns="http://schemas.openxmlformats.org/package/2006/relationships"><Relationship Id="rId10"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43.png"/><Relationship Id="rId9" Type="http://schemas.openxmlformats.org/officeDocument/2006/relationships/image" Target="../media/image52.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48.png"/><Relationship Id="rId8"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0"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9.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9.png"/><Relationship Id="rId13" Type="http://schemas.openxmlformats.org/officeDocument/2006/relationships/image" Target="../media/image41.png"/><Relationship Id="rId12"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16.png"/><Relationship Id="rId9" Type="http://schemas.openxmlformats.org/officeDocument/2006/relationships/image" Target="../media/image21.png"/><Relationship Id="rId15" Type="http://schemas.openxmlformats.org/officeDocument/2006/relationships/image" Target="../media/image28.png"/><Relationship Id="rId14" Type="http://schemas.openxmlformats.org/officeDocument/2006/relationships/image" Target="../media/image47.png"/><Relationship Id="rId17" Type="http://schemas.openxmlformats.org/officeDocument/2006/relationships/image" Target="../media/image31.png"/><Relationship Id="rId16" Type="http://schemas.openxmlformats.org/officeDocument/2006/relationships/image" Target="../media/image22.png"/><Relationship Id="rId5" Type="http://schemas.openxmlformats.org/officeDocument/2006/relationships/image" Target="../media/image20.png"/><Relationship Id="rId19" Type="http://schemas.openxmlformats.org/officeDocument/2006/relationships/image" Target="../media/image32.png"/><Relationship Id="rId6" Type="http://schemas.openxmlformats.org/officeDocument/2006/relationships/image" Target="../media/image50.png"/><Relationship Id="rId18"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174" name="Google Shape;174;p27"/>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271" name="Google Shape;271;p36"/>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272" name="Google Shape;272;p36"/>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274" name="Google Shape;274;p36"/>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275" name="Google Shape;275;p36"/>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276" name="Google Shape;276;p36"/>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278" name="Google Shape;278;p36"/>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279" name="Google Shape;279;p36"/>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280" name="Google Shape;280;p36"/>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6"/>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282" name="Google Shape;282;p36"/>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283" name="Google Shape;283;p36"/>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284" name="Google Shape;284;p36"/>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286" name="Google Shape;286;p36"/>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287" name="Google Shape;287;p36"/>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288" name="Google Shape;288;p36"/>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290" name="Google Shape;290;p36"/>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291" name="Google Shape;291;p36"/>
          <p:cNvGrpSpPr/>
          <p:nvPr/>
        </p:nvGrpSpPr>
        <p:grpSpPr>
          <a:xfrm>
            <a:off x="2817492" y="1400352"/>
            <a:ext cx="3509239" cy="3257208"/>
            <a:chOff x="3318063" y="1368287"/>
            <a:chExt cx="2408000" cy="2993482"/>
          </a:xfrm>
        </p:grpSpPr>
        <p:sp>
          <p:nvSpPr>
            <p:cNvPr id="292" name="Google Shape;292;p36"/>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93" name="Google Shape;293;p36"/>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94" name="Google Shape;294;p36"/>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95" name="Google Shape;295;p36"/>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96" name="Google Shape;296;p36"/>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97" name="Google Shape;297;p36"/>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98" name="Google Shape;298;p36"/>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99" name="Google Shape;299;p36"/>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00" name="Google Shape;300;p36"/>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01" name="Google Shape;301;p36"/>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02" name="Google Shape;302;p36"/>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03" name="Google Shape;303;p36"/>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04" name="Google Shape;304;p36"/>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05" name="Google Shape;305;p36"/>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06" name="Google Shape;306;p36"/>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07" name="Google Shape;307;p36"/>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08" name="Google Shape;308;p36"/>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09" name="Google Shape;309;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37"/>
          <p:cNvGrpSpPr/>
          <p:nvPr/>
        </p:nvGrpSpPr>
        <p:grpSpPr>
          <a:xfrm>
            <a:off x="673100" y="1096782"/>
            <a:ext cx="8098943" cy="3311092"/>
            <a:chOff x="0" y="1661"/>
            <a:chExt cx="10798591" cy="4414789"/>
          </a:xfrm>
        </p:grpSpPr>
        <p:sp>
          <p:nvSpPr>
            <p:cNvPr id="315" name="Google Shape;315;p37"/>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6" name="Google Shape;316;p37"/>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17" name="Google Shape;317;p37"/>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8" name="Google Shape;318;p37"/>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19" name="Google Shape;319;p37"/>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0" name="Google Shape;320;p37"/>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21" name="Google Shape;321;p37"/>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2" name="Google Shape;322;p37"/>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23" name="Google Shape;323;p37"/>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4" name="Google Shape;324;p37"/>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25" name="Google Shape;325;p37"/>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6" name="Google Shape;326;p37"/>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27" name="Google Shape;327;p37"/>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8" name="Google Shape;328;p37"/>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29" name="Google Shape;329;p37"/>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0" name="Google Shape;330;p37"/>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31" name="Google Shape;331;p37"/>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2" name="Google Shape;332;p37"/>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33" name="Google Shape;333;p37"/>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4" name="Google Shape;334;p37"/>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35" name="Google Shape;335;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41" name="Google Shape;341;p38"/>
          <p:cNvCxnSpPr>
            <a:stCxn id="340"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42" name="Google Shape;342;p38"/>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43" name="Google Shape;343;p38"/>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44" name="Google Shape;344;p38"/>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45" name="Google Shape;345;p38"/>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46" name="Google Shape;346;p38"/>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47" name="Google Shape;347;p38"/>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48" name="Google Shape;348;p38"/>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49" name="Google Shape;349;p38"/>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50" name="Google Shape;350;p38"/>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351" name="Google Shape;351;p38"/>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sp>
        <p:nvSpPr>
          <p:cNvPr id="352" name="Google Shape;352;p38"/>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matter</a:t>
            </a:r>
            <a:endParaRPr sz="1100"/>
          </a:p>
        </p:txBody>
      </p:sp>
      <p:sp>
        <p:nvSpPr>
          <p:cNvPr id="353" name="Google Shape;353;p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354" name="Google Shape;354;p38"/>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61" name="Google Shape;361;p39"/>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400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367" name="Google Shape;367;p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68" name="Google Shape;368;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1"/>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374" name="Google Shape;374;p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75" name="Google Shape;375;p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382" name="Google Shape;382;p42"/>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383" name="Google Shape;383;p42"/>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384" name="Google Shape;384;p42"/>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85" name="Google Shape;385;p42"/>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86" name="Google Shape;386;p42"/>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87" name="Google Shape;387;p42"/>
          <p:cNvCxnSpPr>
            <a:stCxn id="385" idx="6"/>
            <a:endCxn id="384"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88" name="Google Shape;388;p42"/>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89" name="Google Shape;389;p42"/>
          <p:cNvCxnSpPr>
            <a:stCxn id="384" idx="6"/>
            <a:endCxn id="388"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390" name="Google Shape;390;p42"/>
          <p:cNvCxnSpPr>
            <a:stCxn id="388" idx="6"/>
            <a:endCxn id="386"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91" name="Google Shape;391;p42"/>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2" name="Google Shape;392;p42"/>
          <p:cNvCxnSpPr>
            <a:stCxn id="386" idx="6"/>
            <a:endCxn id="391"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93" name="Google Shape;393;p42"/>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4" name="Google Shape;394;p42"/>
          <p:cNvCxnSpPr>
            <a:stCxn id="391" idx="6"/>
            <a:endCxn id="393"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95" name="Google Shape;395;p42"/>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396" name="Google Shape;396;p42"/>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397" name="Google Shape;397;p42"/>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398" name="Google Shape;398;p42"/>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399" name="Google Shape;399;p42"/>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400" name="Google Shape;400;p42"/>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401" name="Google Shape;401;p42"/>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402" name="Google Shape;402;p42"/>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403" name="Google Shape;403;p42"/>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404" name="Google Shape;404;p42"/>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405" name="Google Shape;405;p42"/>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06" name="Google Shape;406;p42"/>
          <p:cNvCxnSpPr>
            <a:stCxn id="393" idx="6"/>
            <a:endCxn id="405"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07" name="Google Shape;407;p42"/>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408" name="Google Shape;408;p42"/>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409" name="Google Shape;409;p42"/>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410" name="Google Shape;410;p42"/>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411" name="Google Shape;411;p42"/>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412" name="Google Shape;412;p42"/>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413" name="Google Shape;413;p42"/>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414" name="Google Shape;414;p42"/>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415" name="Google Shape;415;p42"/>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3"/>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421" name="Google Shape;421;p43"/>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22" name="Google Shape;422;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4"/>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428" name="Google Shape;428;p44"/>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29" name="Google Shape;429;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5"/>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35" name="Google Shape;435;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idx="1" type="body"/>
          </p:nvPr>
        </p:nvSpPr>
        <p:spPr>
          <a:xfrm>
            <a:off x="524535" y="207034"/>
            <a:ext cx="7696439" cy="4668102"/>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2000"/>
              <a:buNone/>
            </a:pPr>
            <a:r>
              <a:rPr lang="en-US">
                <a:solidFill>
                  <a:schemeClr val="dk1"/>
                </a:solidFill>
              </a:rPr>
              <a:t>Mission of the Open Mainframe Project: </a:t>
            </a:r>
            <a:endParaRPr/>
          </a:p>
          <a:p>
            <a:pPr indent="0" lvl="0" marL="127000" rtl="0" algn="l">
              <a:lnSpc>
                <a:spcPct val="100000"/>
              </a:lnSpc>
              <a:spcBef>
                <a:spcPts val="1200"/>
              </a:spcBef>
              <a:spcAft>
                <a:spcPts val="0"/>
              </a:spcAft>
              <a:buSzPts val="2800"/>
              <a:buNone/>
            </a:pPr>
            <a:r>
              <a:rPr b="1" lang="en-US" sz="2800">
                <a:solidFill>
                  <a:srgbClr val="0070C0"/>
                </a:solidFill>
              </a:rPr>
              <a:t>Build community and adoption of Open Source on the mainframe </a:t>
            </a:r>
            <a:endParaRPr/>
          </a:p>
          <a:p>
            <a:pPr indent="0" lvl="0" marL="127000" rtl="0" algn="l">
              <a:lnSpc>
                <a:spcPct val="100000"/>
              </a:lnSpc>
              <a:spcBef>
                <a:spcPts val="1200"/>
              </a:spcBef>
              <a:spcAft>
                <a:spcPts val="0"/>
              </a:spcAft>
              <a:buSzPts val="2000"/>
              <a:buNone/>
            </a:pPr>
            <a:r>
              <a:t/>
            </a:r>
            <a:endParaRPr>
              <a:solidFill>
                <a:schemeClr val="dk1"/>
              </a:solidFill>
            </a:endParaRPr>
          </a:p>
          <a:p>
            <a:pPr indent="-230187" lvl="1" marL="742950" rtl="0" algn="l">
              <a:lnSpc>
                <a:spcPct val="100000"/>
              </a:lnSpc>
              <a:spcBef>
                <a:spcPts val="1200"/>
              </a:spcBef>
              <a:spcAft>
                <a:spcPts val="0"/>
              </a:spcAft>
              <a:buSzPts val="2400"/>
              <a:buFont typeface="Arial"/>
              <a:buChar char="•"/>
            </a:pPr>
            <a:r>
              <a:rPr b="1" lang="en-US" sz="2400">
                <a:solidFill>
                  <a:srgbClr val="FF9900"/>
                </a:solidFill>
              </a:rPr>
              <a:t>Eliminating barriers </a:t>
            </a:r>
            <a:r>
              <a:rPr lang="en-US" sz="2000"/>
              <a:t>to Open Source adoption on the mainframe</a:t>
            </a:r>
            <a:endParaRPr/>
          </a:p>
          <a:p>
            <a:pPr indent="-230187" lvl="1" marL="742950" rtl="0" algn="l">
              <a:lnSpc>
                <a:spcPct val="100000"/>
              </a:lnSpc>
              <a:spcBef>
                <a:spcPts val="1200"/>
              </a:spcBef>
              <a:spcAft>
                <a:spcPts val="0"/>
              </a:spcAft>
              <a:buSzPts val="2400"/>
              <a:buFont typeface="Arial"/>
              <a:buChar char="•"/>
            </a:pPr>
            <a:r>
              <a:rPr b="1" lang="en-US" sz="2400">
                <a:solidFill>
                  <a:srgbClr val="00B0F0"/>
                </a:solidFill>
              </a:rPr>
              <a:t>Demonstrating value </a:t>
            </a:r>
            <a:r>
              <a:rPr lang="en-US" sz="2000"/>
              <a:t>of the mainframe on technical and business levels</a:t>
            </a:r>
            <a:endParaRPr/>
          </a:p>
          <a:p>
            <a:pPr indent="-230187" lvl="1" marL="742950" rtl="0" algn="l">
              <a:lnSpc>
                <a:spcPct val="100000"/>
              </a:lnSpc>
              <a:spcBef>
                <a:spcPts val="1200"/>
              </a:spcBef>
              <a:spcAft>
                <a:spcPts val="0"/>
              </a:spcAft>
              <a:buSzPts val="2400"/>
              <a:buFont typeface="Arial"/>
              <a:buChar char="•"/>
            </a:pPr>
            <a:r>
              <a:rPr b="1" lang="en-US" sz="2400">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441" name="Google Shape;441;p46"/>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442" name="Google Shape;442;p46"/>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443" name="Google Shape;443;p46"/>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444" name="Google Shape;444;p46"/>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445" name="Google Shape;445;p46"/>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451" name="Google Shape;451;p47"/>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452" name="Google Shape;452;p47"/>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453" name="Google Shape;453;p47"/>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454" name="Google Shape;454;p47"/>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455" name="Google Shape;455;p47"/>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456" name="Google Shape;456;p47"/>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457" name="Google Shape;457;p47"/>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458" name="Google Shape;458;p47"/>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459" name="Google Shape;459;p47"/>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65" name="Google Shape;465;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71" name="Google Shape;471;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0"/>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477" name="Google Shape;477;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483" name="Google Shape;483;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a:t>Our project communities control the name of the project, not any one member or company contributor</a:t>
            </a:r>
            <a:endParaRPr/>
          </a:p>
          <a:p>
            <a:pPr indent="-165100" lvl="0" marL="1778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165100" lvl="0" marL="1778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165100" lvl="0" marL="1778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89" name="Google Shape;489;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descr="12c copy" id="494" name="Google Shape;494;p5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495" name="Google Shape;495;p5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6" name="Google Shape;496;p53"/>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 name="Google Shape;497;p53"/>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any of our 15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498" name="Google Shape;498;p53"/>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499" name="Google Shape;499;p5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00" name="Google Shape;500;p5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Creating spaces for mainframe community open source collaboration</a:t>
            </a:r>
            <a:endParaRPr sz="3000">
              <a:solidFill>
                <a:srgbClr val="262626"/>
              </a:solidFill>
              <a:latin typeface="Gill Sans"/>
              <a:ea typeface="Gill Sans"/>
              <a:cs typeface="Gill Sans"/>
              <a:sym typeface="Gill Sans"/>
            </a:endParaRPr>
          </a:p>
        </p:txBody>
      </p:sp>
      <p:sp>
        <p:nvSpPr>
          <p:cNvPr id="185" name="Google Shape;185;p2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grpSp>
        <p:nvGrpSpPr>
          <p:cNvPr id="186" name="Google Shape;186;p29"/>
          <p:cNvGrpSpPr/>
          <p:nvPr/>
        </p:nvGrpSpPr>
        <p:grpSpPr>
          <a:xfrm>
            <a:off x="654126" y="788613"/>
            <a:ext cx="7835747" cy="1097563"/>
            <a:chOff x="543850" y="1017213"/>
            <a:chExt cx="7835747" cy="1097563"/>
          </a:xfrm>
        </p:grpSpPr>
        <p:grpSp>
          <p:nvGrpSpPr>
            <p:cNvPr id="187" name="Google Shape;187;p29"/>
            <p:cNvGrpSpPr/>
            <p:nvPr/>
          </p:nvGrpSpPr>
          <p:grpSpPr>
            <a:xfrm>
              <a:off x="543850" y="1258925"/>
              <a:ext cx="7835747" cy="855850"/>
              <a:chOff x="543850" y="1258925"/>
              <a:chExt cx="7835747" cy="855850"/>
            </a:xfrm>
          </p:grpSpPr>
          <p:pic>
            <p:nvPicPr>
              <p:cNvPr id="188" name="Google Shape;188;p29"/>
              <p:cNvPicPr preferRelativeResize="0"/>
              <p:nvPr/>
            </p:nvPicPr>
            <p:blipFill>
              <a:blip r:embed="rId4">
                <a:alphaModFix/>
              </a:blip>
              <a:stretch>
                <a:fillRect/>
              </a:stretch>
            </p:blipFill>
            <p:spPr>
              <a:xfrm>
                <a:off x="543850" y="1345624"/>
                <a:ext cx="2169274" cy="682453"/>
              </a:xfrm>
              <a:prstGeom prst="rect">
                <a:avLst/>
              </a:prstGeom>
              <a:noFill/>
              <a:ln>
                <a:noFill/>
              </a:ln>
            </p:spPr>
          </p:pic>
          <p:pic>
            <p:nvPicPr>
              <p:cNvPr id="189" name="Google Shape;189;p29"/>
              <p:cNvPicPr preferRelativeResize="0"/>
              <p:nvPr/>
            </p:nvPicPr>
            <p:blipFill>
              <a:blip r:embed="rId5">
                <a:alphaModFix/>
              </a:blip>
              <a:stretch>
                <a:fillRect/>
              </a:stretch>
            </p:blipFill>
            <p:spPr>
              <a:xfrm>
                <a:off x="2984526" y="1395125"/>
                <a:ext cx="3208297" cy="583450"/>
              </a:xfrm>
              <a:prstGeom prst="rect">
                <a:avLst/>
              </a:prstGeom>
              <a:noFill/>
              <a:ln>
                <a:noFill/>
              </a:ln>
            </p:spPr>
          </p:pic>
          <p:pic>
            <p:nvPicPr>
              <p:cNvPr id="190" name="Google Shape;190;p29"/>
              <p:cNvPicPr preferRelativeResize="0"/>
              <p:nvPr/>
            </p:nvPicPr>
            <p:blipFill>
              <a:blip r:embed="rId6">
                <a:alphaModFix/>
              </a:blip>
              <a:stretch>
                <a:fillRect/>
              </a:stretch>
            </p:blipFill>
            <p:spPr>
              <a:xfrm>
                <a:off x="6464225" y="1258925"/>
                <a:ext cx="1915372" cy="855850"/>
              </a:xfrm>
              <a:prstGeom prst="rect">
                <a:avLst/>
              </a:prstGeom>
              <a:noFill/>
              <a:ln>
                <a:noFill/>
              </a:ln>
            </p:spPr>
          </p:pic>
        </p:grpSp>
        <p:sp>
          <p:nvSpPr>
            <p:cNvPr id="191" name="Google Shape;191;p29"/>
            <p:cNvSpPr txBox="1"/>
            <p:nvPr/>
          </p:nvSpPr>
          <p:spPr>
            <a:xfrm>
              <a:off x="2497924" y="1017213"/>
              <a:ext cx="39276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Active Projects</a:t>
              </a:r>
              <a:endParaRPr>
                <a:latin typeface="Gill Sans"/>
                <a:ea typeface="Gill Sans"/>
                <a:cs typeface="Gill Sans"/>
                <a:sym typeface="Gill Sans"/>
              </a:endParaRPr>
            </a:p>
          </p:txBody>
        </p:sp>
      </p:grpSp>
      <p:sp>
        <p:nvSpPr>
          <p:cNvPr id="192" name="Google Shape;192;p29"/>
          <p:cNvSpPr txBox="1"/>
          <p:nvPr/>
        </p:nvSpPr>
        <p:spPr>
          <a:xfrm>
            <a:off x="2035500" y="3799050"/>
            <a:ext cx="5073000" cy="32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Working Groups</a:t>
            </a:r>
            <a:endParaRPr>
              <a:latin typeface="Gill Sans"/>
              <a:ea typeface="Gill Sans"/>
              <a:cs typeface="Gill Sans"/>
              <a:sym typeface="Gill Sans"/>
            </a:endParaRPr>
          </a:p>
        </p:txBody>
      </p:sp>
      <p:pic>
        <p:nvPicPr>
          <p:cNvPr id="193" name="Google Shape;193;p29"/>
          <p:cNvPicPr preferRelativeResize="0"/>
          <p:nvPr/>
        </p:nvPicPr>
        <p:blipFill>
          <a:blip r:embed="rId7">
            <a:alphaModFix/>
          </a:blip>
          <a:stretch>
            <a:fillRect/>
          </a:stretch>
        </p:blipFill>
        <p:spPr>
          <a:xfrm>
            <a:off x="3759858" y="4170350"/>
            <a:ext cx="1624281" cy="425725"/>
          </a:xfrm>
          <a:prstGeom prst="rect">
            <a:avLst/>
          </a:prstGeom>
          <a:noFill/>
          <a:ln>
            <a:noFill/>
          </a:ln>
        </p:spPr>
      </p:pic>
      <p:grpSp>
        <p:nvGrpSpPr>
          <p:cNvPr id="194" name="Google Shape;194;p29"/>
          <p:cNvGrpSpPr/>
          <p:nvPr/>
        </p:nvGrpSpPr>
        <p:grpSpPr>
          <a:xfrm>
            <a:off x="915980" y="1806600"/>
            <a:ext cx="7611660" cy="2051600"/>
            <a:chOff x="915980" y="1806600"/>
            <a:chExt cx="7611660" cy="2051600"/>
          </a:xfrm>
        </p:grpSpPr>
        <p:pic>
          <p:nvPicPr>
            <p:cNvPr id="195" name="Google Shape;195;p29"/>
            <p:cNvPicPr preferRelativeResize="0"/>
            <p:nvPr/>
          </p:nvPicPr>
          <p:blipFill>
            <a:blip r:embed="rId8">
              <a:alphaModFix/>
            </a:blip>
            <a:stretch>
              <a:fillRect/>
            </a:stretch>
          </p:blipFill>
          <p:spPr>
            <a:xfrm>
              <a:off x="2951696" y="2858275"/>
              <a:ext cx="1716608" cy="425725"/>
            </a:xfrm>
            <a:prstGeom prst="rect">
              <a:avLst/>
            </a:prstGeom>
            <a:noFill/>
            <a:ln>
              <a:noFill/>
            </a:ln>
          </p:spPr>
        </p:pic>
        <p:pic>
          <p:nvPicPr>
            <p:cNvPr id="196" name="Google Shape;196;p29"/>
            <p:cNvPicPr preferRelativeResize="0"/>
            <p:nvPr/>
          </p:nvPicPr>
          <p:blipFill>
            <a:blip r:embed="rId9">
              <a:alphaModFix/>
            </a:blip>
            <a:stretch>
              <a:fillRect/>
            </a:stretch>
          </p:blipFill>
          <p:spPr>
            <a:xfrm>
              <a:off x="3313647" y="2183214"/>
              <a:ext cx="1297505" cy="519949"/>
            </a:xfrm>
            <a:prstGeom prst="rect">
              <a:avLst/>
            </a:prstGeom>
            <a:noFill/>
            <a:ln>
              <a:noFill/>
            </a:ln>
          </p:spPr>
        </p:pic>
        <p:pic>
          <p:nvPicPr>
            <p:cNvPr id="197" name="Google Shape;197;p29"/>
            <p:cNvPicPr preferRelativeResize="0"/>
            <p:nvPr/>
          </p:nvPicPr>
          <p:blipFill>
            <a:blip r:embed="rId10">
              <a:alphaModFix/>
            </a:blip>
            <a:stretch>
              <a:fillRect/>
            </a:stretch>
          </p:blipFill>
          <p:spPr>
            <a:xfrm>
              <a:off x="1085064" y="2183214"/>
              <a:ext cx="1885751" cy="519950"/>
            </a:xfrm>
            <a:prstGeom prst="rect">
              <a:avLst/>
            </a:prstGeom>
            <a:noFill/>
            <a:ln>
              <a:noFill/>
            </a:ln>
          </p:spPr>
        </p:pic>
        <p:pic>
          <p:nvPicPr>
            <p:cNvPr id="198" name="Google Shape;198;p29"/>
            <p:cNvPicPr preferRelativeResize="0"/>
            <p:nvPr/>
          </p:nvPicPr>
          <p:blipFill>
            <a:blip r:embed="rId11">
              <a:alphaModFix/>
            </a:blip>
            <a:stretch>
              <a:fillRect/>
            </a:stretch>
          </p:blipFill>
          <p:spPr>
            <a:xfrm>
              <a:off x="915980" y="2893794"/>
              <a:ext cx="1919120" cy="354688"/>
            </a:xfrm>
            <a:prstGeom prst="rect">
              <a:avLst/>
            </a:prstGeom>
            <a:noFill/>
            <a:ln>
              <a:noFill/>
            </a:ln>
          </p:spPr>
        </p:pic>
        <p:sp>
          <p:nvSpPr>
            <p:cNvPr id="199" name="Google Shape;199;p29"/>
            <p:cNvSpPr txBox="1"/>
            <p:nvPr/>
          </p:nvSpPr>
          <p:spPr>
            <a:xfrm>
              <a:off x="2608208" y="1806600"/>
              <a:ext cx="39276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Incubation Projects</a:t>
              </a:r>
              <a:endParaRPr>
                <a:latin typeface="Gill Sans"/>
                <a:ea typeface="Gill Sans"/>
                <a:cs typeface="Gill Sans"/>
                <a:sym typeface="Gill Sans"/>
              </a:endParaRPr>
            </a:p>
          </p:txBody>
        </p:sp>
        <p:pic>
          <p:nvPicPr>
            <p:cNvPr id="200" name="Google Shape;200;p29"/>
            <p:cNvPicPr preferRelativeResize="0"/>
            <p:nvPr/>
          </p:nvPicPr>
          <p:blipFill>
            <a:blip r:embed="rId12">
              <a:alphaModFix/>
            </a:blip>
            <a:stretch>
              <a:fillRect/>
            </a:stretch>
          </p:blipFill>
          <p:spPr>
            <a:xfrm>
              <a:off x="6677603" y="3338250"/>
              <a:ext cx="1439010" cy="519950"/>
            </a:xfrm>
            <a:prstGeom prst="rect">
              <a:avLst/>
            </a:prstGeom>
            <a:noFill/>
            <a:ln>
              <a:noFill/>
            </a:ln>
          </p:spPr>
        </p:pic>
        <p:pic>
          <p:nvPicPr>
            <p:cNvPr id="201" name="Google Shape;201;p29"/>
            <p:cNvPicPr preferRelativeResize="0"/>
            <p:nvPr/>
          </p:nvPicPr>
          <p:blipFill>
            <a:blip r:embed="rId13">
              <a:alphaModFix/>
            </a:blip>
            <a:stretch>
              <a:fillRect/>
            </a:stretch>
          </p:blipFill>
          <p:spPr>
            <a:xfrm>
              <a:off x="4765541" y="3338250"/>
              <a:ext cx="1779908" cy="519949"/>
            </a:xfrm>
            <a:prstGeom prst="rect">
              <a:avLst/>
            </a:prstGeom>
            <a:noFill/>
            <a:ln>
              <a:noFill/>
            </a:ln>
          </p:spPr>
        </p:pic>
        <p:pic>
          <p:nvPicPr>
            <p:cNvPr id="202" name="Google Shape;202;p29"/>
            <p:cNvPicPr preferRelativeResize="0"/>
            <p:nvPr/>
          </p:nvPicPr>
          <p:blipFill>
            <a:blip r:embed="rId14">
              <a:alphaModFix/>
            </a:blip>
            <a:stretch>
              <a:fillRect/>
            </a:stretch>
          </p:blipFill>
          <p:spPr>
            <a:xfrm>
              <a:off x="6681412" y="2882935"/>
              <a:ext cx="1846228" cy="376405"/>
            </a:xfrm>
            <a:prstGeom prst="rect">
              <a:avLst/>
            </a:prstGeom>
            <a:noFill/>
            <a:ln>
              <a:noFill/>
            </a:ln>
          </p:spPr>
        </p:pic>
        <p:pic>
          <p:nvPicPr>
            <p:cNvPr id="203" name="Google Shape;203;p29"/>
            <p:cNvPicPr preferRelativeResize="0"/>
            <p:nvPr/>
          </p:nvPicPr>
          <p:blipFill>
            <a:blip r:embed="rId15">
              <a:alphaModFix/>
            </a:blip>
            <a:stretch>
              <a:fillRect/>
            </a:stretch>
          </p:blipFill>
          <p:spPr>
            <a:xfrm>
              <a:off x="1810095" y="3411050"/>
              <a:ext cx="1627616" cy="447150"/>
            </a:xfrm>
            <a:prstGeom prst="rect">
              <a:avLst/>
            </a:prstGeom>
            <a:noFill/>
            <a:ln>
              <a:noFill/>
            </a:ln>
          </p:spPr>
        </p:pic>
        <p:pic>
          <p:nvPicPr>
            <p:cNvPr id="204" name="Google Shape;204;p29"/>
            <p:cNvPicPr preferRelativeResize="0"/>
            <p:nvPr/>
          </p:nvPicPr>
          <p:blipFill>
            <a:blip r:embed="rId16">
              <a:alphaModFix/>
            </a:blip>
            <a:stretch>
              <a:fillRect/>
            </a:stretch>
          </p:blipFill>
          <p:spPr>
            <a:xfrm>
              <a:off x="4784908" y="2796300"/>
              <a:ext cx="1779900" cy="549675"/>
            </a:xfrm>
            <a:prstGeom prst="rect">
              <a:avLst/>
            </a:prstGeom>
            <a:noFill/>
            <a:ln>
              <a:noFill/>
            </a:ln>
          </p:spPr>
        </p:pic>
        <p:pic>
          <p:nvPicPr>
            <p:cNvPr id="205" name="Google Shape;205;p29"/>
            <p:cNvPicPr preferRelativeResize="0"/>
            <p:nvPr/>
          </p:nvPicPr>
          <p:blipFill>
            <a:blip r:embed="rId17">
              <a:alphaModFix/>
            </a:blip>
            <a:stretch>
              <a:fillRect/>
            </a:stretch>
          </p:blipFill>
          <p:spPr>
            <a:xfrm>
              <a:off x="4938908" y="2212979"/>
              <a:ext cx="1624301" cy="459324"/>
            </a:xfrm>
            <a:prstGeom prst="rect">
              <a:avLst/>
            </a:prstGeom>
            <a:noFill/>
            <a:ln>
              <a:noFill/>
            </a:ln>
          </p:spPr>
        </p:pic>
      </p:grpSp>
      <p:pic>
        <p:nvPicPr>
          <p:cNvPr id="206" name="Google Shape;206;p29"/>
          <p:cNvPicPr preferRelativeResize="0"/>
          <p:nvPr/>
        </p:nvPicPr>
        <p:blipFill>
          <a:blip r:embed="rId18">
            <a:alphaModFix/>
          </a:blip>
          <a:stretch>
            <a:fillRect/>
          </a:stretch>
        </p:blipFill>
        <p:spPr>
          <a:xfrm>
            <a:off x="6632025" y="2239227"/>
            <a:ext cx="1519546" cy="425725"/>
          </a:xfrm>
          <a:prstGeom prst="rect">
            <a:avLst/>
          </a:prstGeom>
          <a:noFill/>
          <a:ln>
            <a:noFill/>
          </a:ln>
        </p:spPr>
      </p:pic>
      <p:pic>
        <p:nvPicPr>
          <p:cNvPr id="207" name="Google Shape;207;p29"/>
          <p:cNvPicPr preferRelativeResize="0"/>
          <p:nvPr/>
        </p:nvPicPr>
        <p:blipFill>
          <a:blip r:embed="rId19">
            <a:alphaModFix/>
          </a:blip>
          <a:stretch>
            <a:fillRect/>
          </a:stretch>
        </p:blipFill>
        <p:spPr>
          <a:xfrm>
            <a:off x="3902650" y="3323675"/>
            <a:ext cx="430900" cy="566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3">
            <a:alphaModFix/>
          </a:blip>
          <a:srcRect b="0" l="0" r="0" t="97154"/>
          <a:stretch/>
        </p:blipFill>
        <p:spPr>
          <a:xfrm>
            <a:off x="0" y="108"/>
            <a:ext cx="9144002" cy="5143500"/>
          </a:xfrm>
          <a:prstGeom prst="rect">
            <a:avLst/>
          </a:prstGeom>
          <a:noFill/>
          <a:ln>
            <a:noFill/>
          </a:ln>
        </p:spPr>
      </p:pic>
      <p:sp>
        <p:nvSpPr>
          <p:cNvPr id="213" name="Google Shape;213;p30"/>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214" name="Google Shape;214;p30"/>
          <p:cNvPicPr preferRelativeResize="0"/>
          <p:nvPr/>
        </p:nvPicPr>
        <p:blipFill>
          <a:blip r:embed="rId3">
            <a:alphaModFix/>
          </a:blip>
          <a:stretch>
            <a:fillRect/>
          </a:stretch>
        </p:blipFill>
        <p:spPr>
          <a:xfrm>
            <a:off x="0" y="672487"/>
            <a:ext cx="9144002" cy="37985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18" name="Shape 218"/>
        <p:cNvGrpSpPr/>
        <p:nvPr/>
      </p:nvGrpSpPr>
      <p:grpSpPr>
        <a:xfrm>
          <a:off x="0" y="0"/>
          <a:ext cx="0" cy="0"/>
          <a:chOff x="0" y="0"/>
          <a:chExt cx="0" cy="0"/>
        </a:xfrm>
      </p:grpSpPr>
      <p:graphicFrame>
        <p:nvGraphicFramePr>
          <p:cNvPr id="219" name="Google Shape;219;p31"/>
          <p:cNvGraphicFramePr/>
          <p:nvPr/>
        </p:nvGraphicFramePr>
        <p:xfrm>
          <a:off x="295400" y="64400"/>
          <a:ext cx="3000000" cy="3000000"/>
        </p:xfrm>
        <a:graphic>
          <a:graphicData uri="http://schemas.openxmlformats.org/drawingml/2006/table">
            <a:tbl>
              <a:tblPr>
                <a:noFill/>
                <a:tableStyleId>{411DD8AA-E8A6-43FE-B2A8-C8095969870A}</a:tableStyleId>
              </a:tblPr>
              <a:tblGrid>
                <a:gridCol w="1275475"/>
                <a:gridCol w="1383950"/>
                <a:gridCol w="1819275"/>
                <a:gridCol w="1246825"/>
                <a:gridCol w="1431775"/>
                <a:gridCol w="14317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39</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16</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300+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30,000+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20" name="Google Shape;220;p31"/>
          <p:cNvPicPr preferRelativeResize="0"/>
          <p:nvPr/>
        </p:nvPicPr>
        <p:blipFill>
          <a:blip r:embed="rId3">
            <a:alphaModFix/>
          </a:blip>
          <a:stretch>
            <a:fillRect/>
          </a:stretch>
        </p:blipFill>
        <p:spPr>
          <a:xfrm>
            <a:off x="110688" y="1428350"/>
            <a:ext cx="8958489" cy="37151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2"/>
          <p:cNvPicPr preferRelativeResize="0"/>
          <p:nvPr/>
        </p:nvPicPr>
        <p:blipFill rotWithShape="1">
          <a:blip r:embed="rId3">
            <a:alphaModFix/>
          </a:blip>
          <a:srcRect b="0" l="0" r="0" t="0"/>
          <a:stretch/>
        </p:blipFill>
        <p:spPr>
          <a:xfrm>
            <a:off x="0" y="304800"/>
            <a:ext cx="9144000" cy="4835901"/>
          </a:xfrm>
          <a:prstGeom prst="rect">
            <a:avLst/>
          </a:prstGeom>
          <a:noFill/>
          <a:ln>
            <a:noFill/>
          </a:ln>
        </p:spPr>
      </p:pic>
      <p:sp>
        <p:nvSpPr>
          <p:cNvPr id="226" name="Google Shape;226;p32"/>
          <p:cNvSpPr txBox="1"/>
          <p:nvPr>
            <p:ph type="title"/>
          </p:nvPr>
        </p:nvSpPr>
        <p:spPr>
          <a:xfrm>
            <a:off x="0" y="2425"/>
            <a:ext cx="88323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600"/>
              <a:t>Open Source Isn’t Slowing Down Any Time Soon</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32" name="Google Shape;232;p3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33" name="Google Shape;233;p3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34" name="Google Shape;234;p3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35" name="Google Shape;235;p3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36" name="Google Shape;236;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42" name="Google Shape;242;p34"/>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243" name="Google Shape;243;p34"/>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244" name="Google Shape;244;p34"/>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45" name="Google Shape;245;p34"/>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46" name="Google Shape;246;p34"/>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47" name="Google Shape;247;p34"/>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248" name="Google Shape;248;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254" name="Google Shape;254;p35"/>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255" name="Google Shape;255;p35"/>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256" name="Google Shape;256;p35"/>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57" name="Google Shape;257;p35"/>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58" name="Google Shape;258;p35"/>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59" name="Google Shape;259;p35"/>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260" name="Google Shape;260;p35"/>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261" name="Google Shape;261;p35"/>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262" name="Google Shape;262;p35"/>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263" name="Google Shape;263;p35"/>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264" name="Google Shape;264;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